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318" r:id="rId9"/>
    <p:sldId id="320" r:id="rId10"/>
    <p:sldId id="319" r:id="rId11"/>
    <p:sldId id="317" r:id="rId12"/>
    <p:sldId id="327" r:id="rId13"/>
    <p:sldId id="261" r:id="rId14"/>
    <p:sldId id="321" r:id="rId15"/>
    <p:sldId id="266" r:id="rId16"/>
    <p:sldId id="273" r:id="rId17"/>
    <p:sldId id="278" r:id="rId18"/>
    <p:sldId id="275" r:id="rId19"/>
    <p:sldId id="274" r:id="rId20"/>
    <p:sldId id="279" r:id="rId21"/>
    <p:sldId id="280" r:id="rId22"/>
    <p:sldId id="281" r:id="rId23"/>
    <p:sldId id="287" r:id="rId24"/>
    <p:sldId id="289" r:id="rId25"/>
    <p:sldId id="291" r:id="rId26"/>
    <p:sldId id="294" r:id="rId27"/>
    <p:sldId id="296" r:id="rId28"/>
    <p:sldId id="295" r:id="rId29"/>
    <p:sldId id="288" r:id="rId30"/>
    <p:sldId id="293" r:id="rId31"/>
    <p:sldId id="290" r:id="rId32"/>
    <p:sldId id="292" r:id="rId33"/>
    <p:sldId id="32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318"/>
            <p14:sldId id="320"/>
            <p14:sldId id="319"/>
            <p14:sldId id="317"/>
            <p14:sldId id="327"/>
          </p14:sldIdLst>
        </p14:section>
        <p14:section name="Analytical Model" id="{710D54E0-0A31-4FED-9C3C-8DAAE3577DC7}">
          <p14:sldIdLst>
            <p14:sldId id="261"/>
            <p14:sldId id="321"/>
            <p14:sldId id="266"/>
            <p14:sldId id="273"/>
            <p14:sldId id="278"/>
            <p14:sldId id="275"/>
            <p14:sldId id="274"/>
            <p14:sldId id="279"/>
            <p14:sldId id="280"/>
            <p14:sldId id="281"/>
            <p14:sldId id="287"/>
            <p14:sldId id="289"/>
            <p14:sldId id="291"/>
            <p14:sldId id="294"/>
            <p14:sldId id="296"/>
            <p14:sldId id="295"/>
            <p14:sldId id="288"/>
            <p14:sldId id="293"/>
            <p14:sldId id="290"/>
            <p14:sldId id="292"/>
            <p14:sldId id="32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9" autoAdjust="0"/>
    <p:restoredTop sz="70294" autoAdjust="0"/>
  </p:normalViewPr>
  <p:slideViewPr>
    <p:cSldViewPr snapToGrid="0">
      <p:cViewPr varScale="1">
        <p:scale>
          <a:sx n="44" d="100"/>
          <a:sy n="44" d="100"/>
        </p:scale>
        <p:origin x="3078" y="1008"/>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dLbls>
            <c:numFmt formatCode="#,##0.0000_);[Red]\(#,##0.0000\)" sourceLinked="0"/>
            <c:spPr>
              <a:noFill/>
              <a:ln>
                <a:noFill/>
              </a:ln>
              <a:effectLst/>
            </c:sp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2025/7/2</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2025/7/2</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第三個情境是一種人且有</a:t>
            </a:r>
            <a:r>
              <a:rPr lang="en-US" altLang="zh-TW" dirty="0"/>
              <a:t>impatience</a:t>
            </a:r>
          </a:p>
          <a:p>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Scenario</a:t>
            </a:r>
            <a:r>
              <a:rPr lang="zh-TW" altLang="en-US" dirty="0"/>
              <a:t> </a:t>
            </a:r>
            <a:r>
              <a:rPr lang="en-US" altLang="zh-TW" dirty="0"/>
              <a:t>4</a:t>
            </a:r>
            <a:r>
              <a:rPr lang="zh-TW" altLang="en-US" dirty="0"/>
              <a:t>是兩種人且有</a:t>
            </a:r>
            <a:r>
              <a:rPr lang="en-US" altLang="zh-TW" dirty="0"/>
              <a:t>impatience</a:t>
            </a:r>
            <a:r>
              <a:rPr lang="zh-TW" altLang="en-US" dirty="0"/>
              <a:t>的情境</a:t>
            </a:r>
            <a:endParaRPr lang="en-US" altLang="zh-TW" dirty="0"/>
          </a:p>
          <a:p>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D13F2-5986-C567-52EB-9769BE06BCF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8C58597-0344-3AD6-F6F2-FDD7A9C44710}"/>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7094858D-2849-C9CA-C644-8864728E23B0}"/>
                  </a:ext>
                </a:extLst>
              </p:cNvPr>
              <p:cNvSpPr>
                <a:spLocks noGrp="1"/>
              </p:cNvSpPr>
              <p:nvPr>
                <p:ph type="body" idx="1"/>
              </p:nvPr>
            </p:nvSpPr>
            <p:spPr/>
            <p:txBody>
              <a:bodyPr/>
              <a:lstStyle/>
              <a:p>
                <a:r>
                  <a:rPr lang="zh-TW" altLang="en-US" b="0" dirty="0"/>
                  <a:t>接下來</a:t>
                </a:r>
                <a:r>
                  <a:rPr lang="zh-TW" altLang="en-US" dirty="0"/>
                  <a:t>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LP</a:t>
                </a:r>
                <a:r>
                  <a:rPr lang="zh-TW" altLang="en-US" b="0" dirty="0"/>
                  <a:t>在</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再來想介紹</a:t>
                </a:r>
                <a:r>
                  <a:rPr lang="en-US" altLang="zh-TW" b="0" dirty="0"/>
                  <a:t>ON OFF</a:t>
                </a:r>
                <a:r>
                  <a:rPr lang="zh-TW" altLang="en-US" b="0" dirty="0"/>
                  <a:t>機制</a:t>
                </a:r>
                <a:endParaRPr lang="en-US" altLang="zh-TW" b="0" dirty="0"/>
              </a:p>
              <a:p>
                <a:r>
                  <a:rPr lang="zh-TW" altLang="en-US" b="0" dirty="0"/>
                  <a:t>當我的</a:t>
                </a:r>
                <a:r>
                  <a:rPr lang="en-US" altLang="zh-TW" b="0" dirty="0"/>
                  <a:t>channel</a:t>
                </a:r>
                <a:r>
                  <a:rPr lang="zh-TW" altLang="en-US" b="0" dirty="0"/>
                  <a:t>為</a:t>
                </a:r>
                <a:r>
                  <a:rPr lang="en-US" altLang="zh-TW" b="0" dirty="0"/>
                  <a:t>ON</a:t>
                </a:r>
                <a:r>
                  <a:rPr lang="zh-TW" altLang="en-US" b="0" dirty="0"/>
                  <a:t>狀態的時候，系統可以正常執行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a:extLst>
              <a:ext uri="{FF2B5EF4-FFF2-40B4-BE49-F238E27FC236}">
                <a16:creationId xmlns:a16="http://schemas.microsoft.com/office/drawing/2014/main" id="{660903B3-E6A6-C47C-B6F3-2EAA85FF3AD5}"/>
              </a:ext>
            </a:extLst>
          </p:cNvPr>
          <p:cNvSpPr>
            <a:spLocks noGrp="1"/>
          </p:cNvSpPr>
          <p:nvPr>
            <p:ph type="sldNum" sz="quarter" idx="5"/>
          </p:nvPr>
        </p:nvSpPr>
        <p:spPr/>
        <p:txBody>
          <a:bodyPr/>
          <a:lstStyle/>
          <a:p>
            <a:fld id="{A8B1DB68-DA2F-485E-BF37-2158D2F609CB}" type="slidenum">
              <a:rPr lang="zh-TW" altLang="en-US" smtClean="0"/>
              <a:t>12</a:t>
            </a:fld>
            <a:endParaRPr lang="zh-TW" altLang="en-US" dirty="0"/>
          </a:p>
        </p:txBody>
      </p:sp>
    </p:spTree>
    <p:extLst>
      <p:ext uri="{BB962C8B-B14F-4D97-AF65-F5344CB8AC3E}">
        <p14:creationId xmlns:p14="http://schemas.microsoft.com/office/powerpoint/2010/main" val="2691369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a:t>
                </a:r>
                <a:r>
                  <a:rPr lang="zh-TW" altLang="en-US" dirty="0"/>
                  <a:t>，</a:t>
                </a:r>
                <a:r>
                  <a:rPr lang="en-US" altLang="zh-TW" dirty="0"/>
                  <a:t>consensus</a:t>
                </a:r>
                <a:r>
                  <a:rPr lang="zh-TW" altLang="en-US" dirty="0"/>
                  <a:t>，</a:t>
                </a:r>
                <a:r>
                  <a:rPr lang="en-US" altLang="zh-TW" dirty="0"/>
                  <a:t>impatience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 系統狀態模型 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14:m>
                  <m:oMath xmlns:m="http://schemas.openxmlformats.org/officeDocument/2006/math">
                    <m:r>
                      <a:rPr lang="en-US" altLang="zh-TW" i="1" dirty="0" smtClean="0">
                        <a:latin typeface="Cambria Math" panose="02040503050406030204" pitchFamily="18" charset="0"/>
                      </a:rPr>
                      <m:t>𝑥</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14:m>
                  <m:oMath xmlns:m="http://schemas.openxmlformats.org/officeDocument/2006/math">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oMath>
                </a14:m>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 系統狀態模型 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a:t>
                </a:r>
                <a:r>
                  <a:rPr lang="zh-TW" altLang="en-US" b="1" dirty="0"/>
                  <a:t>狀態空間</a:t>
                </a:r>
                <a:r>
                  <a:rPr lang="zh-TW" altLang="en-US" dirty="0"/>
                  <a:t>可以列為以下的公式</a:t>
                </a:r>
                <a:endParaRPr lang="en-US" altLang="zh-TW" dirty="0"/>
              </a:p>
              <a:p>
                <a:r>
                  <a:rPr lang="zh-TW" altLang="en-US" dirty="0"/>
                  <a:t>當</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a:t>
                </a:r>
                <a:r>
                  <a:rPr lang="zh-TW" altLang="en-US" b="1" dirty="0"/>
                  <a:t>狀態總數</a:t>
                </a:r>
                <a:r>
                  <a:rPr lang="zh-TW" altLang="en-US" dirty="0"/>
                  <a:t>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14:m>
                  <m:oMath xmlns:m="http://schemas.openxmlformats.org/officeDocument/2006/math">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m:t>
                    </m:r>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14:m>
                  <m:oMath xmlns:m="http://schemas.openxmlformats.org/officeDocument/2006/math">
                    <m:r>
                      <a:rPr lang="en-US" altLang="zh-TW"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𝑦</m:t>
                    </m:r>
                    <m:r>
                      <a:rPr lang="en-US" altLang="zh-TW" i="1" dirty="0" smtClean="0">
                        <a:latin typeface="Cambria Math" panose="02040503050406030204" pitchFamily="18" charset="0"/>
                      </a:rPr>
                      <m:t>=0</m:t>
                    </m:r>
                  </m:oMath>
                </a14:m>
                <a:r>
                  <a:rPr lang="zh-TW" altLang="en-US" dirty="0"/>
                  <a:t>，</a:t>
                </a:r>
                <a14:m>
                  <m:oMath xmlns:m="http://schemas.openxmlformats.org/officeDocument/2006/math">
                    <m:r>
                      <a:rPr lang="en-US" altLang="zh-TW" b="0" i="1" dirty="0" smtClean="0">
                        <a:latin typeface="Cambria Math" panose="02040503050406030204" pitchFamily="18" charset="0"/>
                      </a:rPr>
                      <m:t>𝑘</m:t>
                    </m:r>
                    <m:r>
                      <a:rPr lang="en-US" altLang="zh-TW" b="0" i="1" dirty="0" smtClean="0">
                        <a:latin typeface="Cambria Math" panose="02040503050406030204" pitchFamily="18" charset="0"/>
                      </a:rPr>
                      <m:t>=1</m:t>
                    </m:r>
                  </m:oMath>
                </a14:m>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是系統轉換速率，兩種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a:t>
                </a:r>
                <a:r>
                  <a:rPr lang="zh-TW" altLang="en-US" b="1" i="0" dirty="0">
                    <a:latin typeface="+mj-lt"/>
                  </a:rPr>
                  <a:t>迭代演算法</a:t>
                </a:r>
                <a:r>
                  <a:rPr lang="zh-TW" altLang="en-US" dirty="0"/>
                  <a:t>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的絕對直平方的總合開根號小於錯誤率，則結束迭代。若不是，則回到第二步驟繼續收斂。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𝐿</m:t>
                        </m:r>
                      </m:e>
                      <m:sub>
                        <m:r>
                          <a:rPr lang="en-US" altLang="zh-TW" sz="1200" i="1">
                            <a:latin typeface="Cambria Math" panose="02040503050406030204" pitchFamily="18" charset="0"/>
                          </a:rPr>
                          <m:t>𝑐</m:t>
                        </m:r>
                      </m:sub>
                    </m:sSub>
                  </m:oMath>
                </a14:m>
                <a:endParaRPr lang="en-US" altLang="zh-TW" dirty="0"/>
              </a:p>
              <a:p>
                <a:endParaRPr lang="en-US" altLang="zh-TW" dirty="0"/>
              </a:p>
              <a:p>
                <a:r>
                  <a:rPr lang="zh-TW" altLang="en-US" dirty="0"/>
                  <a:t>高低優先權的計算邏輯都一樣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r>
                  <a:rPr lang="en-US" altLang="zh-TW" sz="1200" i="0">
                    <a:latin typeface="Cambria Math" panose="02040503050406030204" pitchFamily="18" charset="0"/>
                  </a:rPr>
                  <a:t>𝐿</a:t>
                </a:r>
                <a:r>
                  <a:rPr lang="zh-TW" altLang="zh-TW" sz="1200" i="0">
                    <a:latin typeface="Cambria Math" panose="02040503050406030204" pitchFamily="18" charset="0"/>
                  </a:rPr>
                  <a:t>_</a:t>
                </a:r>
                <a:r>
                  <a:rPr lang="en-US" altLang="zh-TW" sz="1200" i="0">
                    <a:latin typeface="Cambria Math" panose="02040503050406030204" pitchFamily="18" charset="0"/>
                  </a:rPr>
                  <a:t>𝑐</a:t>
                </a:r>
                <a:endParaRPr lang="en-US" altLang="zh-TW" dirty="0"/>
              </a:p>
              <a:p>
                <a:endParaRPr lang="en-US" altLang="zh-TW" dirty="0"/>
              </a:p>
              <a:p>
                <a:r>
                  <a:rPr lang="zh-TW" altLang="en-US" dirty="0"/>
                  <a:t>高低優先權的計算邏輯都一樣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endParaRPr lang="en-US" altLang="zh-TW" dirty="0"/>
              </a:p>
              <a:p>
                <a:endParaRPr lang="en-US" altLang="zh-TW" dirty="0"/>
              </a:p>
              <a:p>
                <a:r>
                  <a:rPr lang="zh-TW" altLang="en-US" dirty="0"/>
                  <a:t>高低優先權的計算邏輯在這邊也一樣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r>
                  <a:rPr lang="en-US" altLang="zh-TW" b="0" i="0">
                    <a:latin typeface="Cambria Math" panose="02040503050406030204" pitchFamily="18" charset="0"/>
                  </a:rPr>
                  <a:t>𝐿_𝑏</a:t>
                </a:r>
                <a:endParaRPr lang="en-US" altLang="zh-TW" dirty="0"/>
              </a:p>
              <a:p>
                <a:endParaRPr lang="en-US" altLang="zh-TW" dirty="0"/>
              </a:p>
              <a:p>
                <a:r>
                  <a:rPr lang="zh-TW" altLang="en-US" dirty="0"/>
                  <a:t>高低優先權的計算邏輯在這邊也一樣</a:t>
                </a:r>
                <a:endParaRPr lang="en-US" altLang="zh-TW" dirty="0"/>
              </a:p>
              <a:p>
                <a:r>
                  <a:rPr lang="en-US" altLang="zh-TW" dirty="0"/>
                  <a:t>block</a:t>
                </a:r>
                <a:r>
                  <a:rPr lang="zh-TW" altLang="en-US" dirty="0"/>
                  <a:t> </a:t>
                </a:r>
                <a:r>
                  <a:rPr lang="en-US" altLang="zh-TW" dirty="0"/>
                  <a:t>queue</a:t>
                </a:r>
                <a:r>
                  <a:rPr lang="zh-TW" altLang="en-US" dirty="0"/>
                  <a:t>中有該優先權的人時的機率乘人數累加</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這是在平均系統中的人數</a:t>
                </a:r>
                <a14:m>
                  <m:oMath xmlns:m="http://schemas.openxmlformats.org/officeDocument/2006/math">
                    <m:r>
                      <a:rPr lang="en-US" altLang="zh-TW" b="0" i="1" smtClean="0">
                        <a:latin typeface="Cambria Math" panose="02040503050406030204" pitchFamily="18" charset="0"/>
                      </a:rPr>
                      <m:t>𝐿</m:t>
                    </m:r>
                  </m:oMath>
                </a14:m>
                <a:endParaRPr lang="en-US" altLang="zh-TW" dirty="0"/>
              </a:p>
              <a:p>
                <a:endParaRPr lang="en-US" altLang="zh-TW" dirty="0"/>
              </a:p>
              <a:p>
                <a:r>
                  <a:rPr lang="zh-TW" altLang="en-US" dirty="0"/>
                  <a:t>在這邊的計算邏輯和</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dirty="0"/>
                  <a:t>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mc:Choice>
        <mc:Fallback xmlns="">
          <p:sp>
            <p:nvSpPr>
              <p:cNvPr id="3" name="備忘稿版面配置區 2"/>
              <p:cNvSpPr>
                <a:spLocks noGrp="1"/>
              </p:cNvSpPr>
              <p:nvPr>
                <p:ph type="body" idx="1"/>
              </p:nvPr>
            </p:nvSpPr>
            <p:spPr/>
            <p:txBody>
              <a:bodyPr/>
              <a:lstStyle/>
              <a:p>
                <a:r>
                  <a:rPr lang="zh-TW" altLang="en-US" dirty="0"/>
                  <a:t>這是在平均系統中的人數</a:t>
                </a:r>
                <a:r>
                  <a:rPr lang="en-US" altLang="zh-TW" b="0" i="0">
                    <a:latin typeface="Cambria Math" panose="02040503050406030204" pitchFamily="18" charset="0"/>
                  </a:rPr>
                  <a:t>𝐿</a:t>
                </a:r>
                <a:endParaRPr lang="en-US" altLang="zh-TW" dirty="0"/>
              </a:p>
              <a:p>
                <a:endParaRPr lang="en-US" altLang="zh-TW" dirty="0"/>
              </a:p>
              <a:p>
                <a:r>
                  <a:rPr lang="zh-TW" altLang="en-US" dirty="0"/>
                  <a:t>在這邊的計算邏輯和</a:t>
                </a:r>
                <a:r>
                  <a:rPr lang="en-US" altLang="zh-TW" b="0" i="0">
                    <a:latin typeface="Cambria Math" panose="02040503050406030204" pitchFamily="18" charset="0"/>
                  </a:rPr>
                  <a:t>𝐿_𝑐</a:t>
                </a:r>
                <a:r>
                  <a:rPr lang="zh-TW" altLang="en-US" dirty="0"/>
                  <a:t>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中沒有人的機率乘人數</a:t>
                </a:r>
                <a:endParaRPr lang="en-US" altLang="zh-TW" dirty="0"/>
              </a:p>
              <a:p>
                <a:r>
                  <a:rPr lang="zh-TW" altLang="en-US" dirty="0"/>
                  <a:t>第二三項是累加</a:t>
                </a:r>
                <a:r>
                  <a:rPr lang="en-US" altLang="zh-TW" dirty="0"/>
                  <a:t>block</a:t>
                </a:r>
                <a:r>
                  <a:rPr lang="zh-TW" altLang="en-US" dirty="0"/>
                  <a:t> </a:t>
                </a:r>
                <a:r>
                  <a:rPr lang="en-US" altLang="zh-TW" dirty="0"/>
                  <a:t>queue</a:t>
                </a:r>
                <a:r>
                  <a:rPr lang="zh-TW" altLang="en-US" dirty="0"/>
                  <a:t>中有高或低優先權的人的機率乘人數</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第二三項是</a:t>
                </a:r>
                <a:r>
                  <a:rPr lang="en-US" altLang="zh-TW" dirty="0"/>
                  <a:t>block queue</a:t>
                </a:r>
                <a:r>
                  <a:rPr lang="zh-TW" altLang="en-US" dirty="0"/>
                  <a:t>中有高或低優先權的人時，高低優先權相加為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的比例加權</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14:m>
                  <m:oMath xmlns:m="http://schemas.openxmlformats.org/officeDocument/2006/math">
                    <m:sSub>
                      <m:sSubPr>
                        <m:ctrlPr>
                          <a:rPr lang="zh-TW" altLang="zh-TW" sz="1200" i="1" smtClean="0">
                            <a:latin typeface="Cambria Math" panose="02040503050406030204" pitchFamily="18" charset="0"/>
                          </a:rPr>
                        </m:ctrlPr>
                      </m:sSubPr>
                      <m:e>
                        <m:r>
                          <a:rPr lang="en-US" altLang="zh-TW" sz="1200" i="1">
                            <a:latin typeface="Cambria Math" panose="02040503050406030204" pitchFamily="18" charset="0"/>
                          </a:rPr>
                          <m:t>𝜇</m:t>
                        </m:r>
                      </m:e>
                      <m:sub>
                        <m:sSub>
                          <m:sSubPr>
                            <m:ctrlPr>
                              <a:rPr lang="zh-TW" altLang="zh-TW" sz="1200" i="1">
                                <a:latin typeface="Cambria Math" panose="02040503050406030204" pitchFamily="18" charset="0"/>
                              </a:rPr>
                            </m:ctrlPr>
                          </m:sSubPr>
                          <m:e>
                            <m:r>
                              <a:rPr lang="en-US" altLang="zh-TW" sz="1200" i="1">
                                <a:latin typeface="Cambria Math" panose="02040503050406030204" pitchFamily="18" charset="0"/>
                              </a:rPr>
                              <m:t>2</m:t>
                            </m:r>
                          </m:e>
                          <m:sub>
                            <m:r>
                              <a:rPr lang="en-US" altLang="zh-TW" sz="1200" i="1">
                                <a:latin typeface="Cambria Math" panose="02040503050406030204" pitchFamily="18" charset="0"/>
                              </a:rPr>
                              <m:t>𝐻</m:t>
                            </m:r>
                          </m:sub>
                        </m:sSub>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成功被送出去的機率乘人數乘</a:t>
                </a:r>
                <a:r>
                  <a:rPr lang="en-US" altLang="zh-TW" dirty="0"/>
                  <a:t>consensus rate </a:t>
                </a:r>
                <a:r>
                  <a:rPr lang="en-US" altLang="zh-TW" sz="1200" i="0">
                    <a:latin typeface="Cambria Math" panose="02040503050406030204" pitchFamily="18" charset="0"/>
                  </a:rPr>
                  <a:t>𝜇</a:t>
                </a:r>
                <a:r>
                  <a:rPr lang="zh-TW" altLang="zh-TW" sz="1200" i="0">
                    <a:latin typeface="Cambria Math" panose="02040503050406030204" pitchFamily="18" charset="0"/>
                  </a:rPr>
                  <a:t>_(</a:t>
                </a:r>
                <a:r>
                  <a:rPr lang="en-US" altLang="zh-TW" sz="1200" i="0">
                    <a:latin typeface="Cambria Math" panose="02040503050406030204" pitchFamily="18" charset="0"/>
                  </a:rPr>
                  <a:t>2</a:t>
                </a:r>
                <a:r>
                  <a:rPr lang="zh-TW" altLang="zh-TW" sz="1200" i="0">
                    <a:latin typeface="Cambria Math" panose="02040503050406030204" pitchFamily="18" charset="0"/>
                  </a:rPr>
                  <a:t>_</a:t>
                </a:r>
                <a:r>
                  <a:rPr lang="en-US" altLang="zh-TW" sz="1200" i="0">
                    <a:latin typeface="Cambria Math" panose="02040503050406030204" pitchFamily="18" charset="0"/>
                  </a:rPr>
                  <a:t>𝐻 </a:t>
                </a:r>
                <a:r>
                  <a:rPr lang="zh-TW" altLang="zh-TW" sz="1200" i="0">
                    <a:latin typeface="Cambria Math" panose="02040503050406030204" pitchFamily="18" charset="0"/>
                  </a:rPr>
                  <a:t>)</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a:t>
                </a:r>
                <a:r>
                  <a:rPr lang="en-US" altLang="zh-TW" dirty="0"/>
                  <a:t>impatience</a:t>
                </a:r>
                <a:r>
                  <a:rPr lang="zh-TW" altLang="en-US" dirty="0"/>
                  <a:t>的情形下顧客在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的機率和進入系統後被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lambda</a:t>
                </a:r>
                <a:r>
                  <a:rPr lang="en-US" altLang="zh-TW" baseline="0" dirty="0"/>
                  <a:t> effective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乘上兩個服務速率相加的倒數、在乘上系統在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65398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比較第一和第三個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a:t>
                </a:r>
                <a:endParaRPr lang="en-US" altLang="zh-TW" dirty="0"/>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無關，也和</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之前就離開系統，使平均人數降低</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dirty="0"/>
                  <a:t>黑色少了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降低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藍色下降趨勢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比較第二和第四個</a:t>
                </a:r>
                <a:r>
                  <a:rPr lang="en-US" altLang="zh-TW" dirty="0"/>
                  <a:t>scenario</a:t>
                </a:r>
                <a:r>
                  <a:rPr lang="zh-TW" altLang="en-US" dirty="0"/>
                  <a:t>調整</a:t>
                </a:r>
                <a14:m>
                  <m:oMath xmlns:m="http://schemas.openxmlformats.org/officeDocument/2006/math">
                    <m:r>
                      <a:rPr lang="en-US" altLang="zh-TW" b="0" i="1" smtClean="0">
                        <a:latin typeface="Cambria Math" panose="02040503050406030204" pitchFamily="18" charset="0"/>
                      </a:rPr>
                      <m:t>𝑏</m:t>
                    </m:r>
                  </m:oMath>
                </a14:m>
                <a:r>
                  <a:rPr lang="zh-TW" altLang="en-US" dirty="0"/>
                  <a:t>的結果 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a:t>
                </a:r>
                <a:r>
                  <a:rPr lang="en-US" altLang="zh-TW" dirty="0"/>
                  <a:t>LP</a:t>
                </a:r>
                <a:r>
                  <a:rPr lang="zh-TW" altLang="en-US" dirty="0"/>
                  <a:t>下降趨勢明顯，</a:t>
                </a:r>
                <a:r>
                  <a:rPr lang="en-US" altLang="zh-TW" dirty="0"/>
                  <a:t>HP</a:t>
                </a:r>
                <a:r>
                  <a:rPr lang="zh-TW" altLang="en-US" dirty="0"/>
                  <a:t>平滑下降</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差距來自於優先權使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與</a:t>
                </a:r>
                <a:r>
                  <a:rPr lang="en-US" altLang="zh-TW" b="0" dirty="0"/>
                  <a:t>impatience</a:t>
                </a:r>
                <a:r>
                  <a:rPr lang="zh-TW" altLang="en-US" b="0" dirty="0"/>
                  <a:t>無關</a:t>
                </a:r>
                <a:endParaRPr lang="en-US" altLang="zh-TW" b="0" dirty="0"/>
              </a:p>
              <a:p>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他是一組設計良好的協議構成的機制，能夠讓不同技術架構的區塊鏈彼此連接與互通。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呈現水平</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𝜆</m:t>
                        </m:r>
                      </m:e>
                      <m:sub>
                        <m:r>
                          <a:rPr lang="en-US" altLang="zh-TW" sz="1200" b="0" i="1" kern="120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與</a:t>
                </a:r>
                <a14:m>
                  <m:oMath xmlns:m="http://schemas.openxmlformats.org/officeDocument/2006/math">
                    <m:sSub>
                      <m:sSubPr>
                        <m:ctrlPr>
                          <a:rPr lang="en-US" altLang="zh-TW" sz="1200" b="0" i="1" kern="1200" dirty="0" smtClean="0">
                            <a:solidFill>
                              <a:schemeClr val="tx1"/>
                            </a:solidFill>
                            <a:latin typeface="Cambria Math" panose="02040503050406030204" pitchFamily="18" charset="0"/>
                            <a:ea typeface="+mn-ea"/>
                            <a:cs typeface="+mn-cs"/>
                          </a:rPr>
                        </m:ctrlPr>
                      </m:sSubPr>
                      <m:e>
                        <m:r>
                          <a:rPr lang="en-US" altLang="zh-TW" sz="1200" b="0" i="1" kern="1200" dirty="0" smtClean="0">
                            <a:solidFill>
                              <a:schemeClr val="tx1"/>
                            </a:solidFill>
                            <a:latin typeface="Cambria Math" panose="02040503050406030204" pitchFamily="18" charset="0"/>
                            <a:ea typeface="+mn-ea"/>
                            <a:cs typeface="+mn-cs"/>
                          </a:rPr>
                          <m:t>𝜇</m:t>
                        </m:r>
                      </m:e>
                      <m:sub>
                        <m:r>
                          <a:rPr lang="en-US" altLang="zh-TW" sz="1200" b="0" i="1" kern="1200" dirty="0" smtClean="0">
                            <a:solidFill>
                              <a:schemeClr val="tx1"/>
                            </a:solidFill>
                            <a:latin typeface="Cambria Math" panose="02040503050406030204" pitchFamily="18" charset="0"/>
                            <a:ea typeface="+mn-ea"/>
                            <a:cs typeface="+mn-cs"/>
                          </a:rPr>
                          <m:t>𝑒𝑓𝑓</m:t>
                        </m:r>
                      </m:sub>
                    </m:sSub>
                  </m:oMath>
                </a14:m>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較少人是因為有優先權，還有更快的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，也導致</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整體與</a:t>
                </a:r>
                <a:r>
                  <a:rPr lang="en-US" altLang="zh-TW" dirty="0"/>
                  <a:t>LP</a:t>
                </a:r>
                <a:r>
                  <a:rPr lang="zh-TW" altLang="en-US" dirty="0"/>
                  <a:t>上升後飽和，</a:t>
                </a:r>
                <a:r>
                  <a:rPr lang="en-US" altLang="zh-TW" dirty="0"/>
                  <a:t>HP</a:t>
                </a:r>
                <a:r>
                  <a:rPr lang="zh-TW" altLang="en-US" dirty="0"/>
                  <a:t>呈現水平</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zh-TW" altLang="en-US" dirty="0"/>
                  <a:t>黑色少了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黑色下降趨勢，其餘下降後在</a:t>
                </a:r>
                <a14:m>
                  <m:oMath xmlns:m="http://schemas.openxmlformats.org/officeDocument/2006/math">
                    <m:r>
                      <a:rPr lang="en-US" altLang="zh-TW" b="0" i="1" baseline="0" smtClean="0">
                        <a:latin typeface="Cambria Math" panose="02040503050406030204" pitchFamily="18" charset="0"/>
                      </a:rPr>
                      <m:t>𝑏</m:t>
                    </m:r>
                    <m:r>
                      <a:rPr lang="en-US" altLang="zh-TW" b="0" i="1" baseline="0" smtClean="0">
                        <a:latin typeface="Cambria Math" panose="02040503050406030204" pitchFamily="18" charset="0"/>
                      </a:rPr>
                      <m:t>=7</m:t>
                    </m:r>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被擋住的機率就越低，但</a:t>
                </a:r>
                <a14:m>
                  <m:oMath xmlns:m="http://schemas.openxmlformats.org/officeDocument/2006/math">
                    <m:r>
                      <a:rPr lang="en-US" altLang="zh-TW" i="1" baseline="0" dirty="0" smtClean="0">
                        <a:latin typeface="Cambria Math" panose="02040503050406030204" pitchFamily="18" charset="0"/>
                      </a:rPr>
                      <m:t>𝑏</m:t>
                    </m:r>
                  </m:oMath>
                </a14:m>
                <a:r>
                  <a:rPr lang="zh-TW" altLang="en-US" i="0" baseline="0" dirty="0">
                    <a:latin typeface="+mj-lt"/>
                  </a:rPr>
                  <a:t>越大</a:t>
                </a:r>
                <a:r>
                  <a:rPr lang="zh-TW" altLang="en-US" b="0" i="0" baseline="0" dirty="0">
                    <a:latin typeface="+mj-lt"/>
                  </a:rPr>
                  <a:t>越容易使</a:t>
                </a:r>
                <a14:m>
                  <m:oMath xmlns:m="http://schemas.openxmlformats.org/officeDocument/2006/math">
                    <m:r>
                      <a:rPr lang="en-US" altLang="zh-TW" b="0" i="1" baseline="0" smtClean="0">
                        <a:latin typeface="Cambria Math" panose="02040503050406030204" pitchFamily="18" charset="0"/>
                      </a:rPr>
                      <m:t>𝑁</m:t>
                    </m:r>
                    <m:r>
                      <a:rPr lang="en-US" altLang="zh-TW" b="0" i="1" baseline="0" smtClean="0">
                        <a:latin typeface="Cambria Math" panose="02040503050406030204" pitchFamily="18" charset="0"/>
                      </a:rPr>
                      <m:t>−</m:t>
                    </m:r>
                    <m:r>
                      <a:rPr lang="en-US" altLang="zh-TW" b="0" i="1" baseline="0" smtClean="0">
                        <a:latin typeface="Cambria Math" panose="02040503050406030204" pitchFamily="18" charset="0"/>
                      </a:rPr>
                      <m:t>𝑏</m:t>
                    </m:r>
                  </m:oMath>
                </a14:m>
                <a:r>
                  <a:rPr lang="zh-TW" altLang="en-US" baseline="0" dirty="0"/>
                  <a:t>變太小導致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zh-TW" altLang="en-US" baseline="0" dirty="0"/>
                  <a:t>上升</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整體與</a:t>
                </a:r>
                <a:r>
                  <a:rPr lang="en-US" altLang="zh-TW" dirty="0"/>
                  <a:t>LP</a:t>
                </a:r>
                <a:r>
                  <a:rPr lang="zh-TW" altLang="en-US" dirty="0"/>
                  <a:t>下降趨勢，</a:t>
                </a:r>
                <a:r>
                  <a:rPr lang="en-US" altLang="zh-TW" dirty="0"/>
                  <a:t>HP</a:t>
                </a:r>
                <a:r>
                  <a:rPr lang="zh-TW" altLang="en-US" dirty="0"/>
                  <a:t>緩慢下降</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zh-TW" altLang="en-US" b="0" i="0" dirty="0">
                    <a:latin typeface="Cambria Math" panose="02040503050406030204" pitchFamily="18" charset="0"/>
                  </a:rPr>
                  <a:t>差距來自於優先權優勢</a:t>
                </a:r>
                <a:endParaRPr lang="en-US" altLang="zh-TW" b="0" i="0"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黑色因為</a:t>
                </a:r>
                <a14:m>
                  <m:oMath xmlns:m="http://schemas.openxmlformats.org/officeDocument/2006/math">
                    <m:r>
                      <a:rPr lang="en-US" altLang="zh-TW" b="0" i="1" baseline="0" smtClean="0">
                        <a:latin typeface="Cambria Math" panose="02040503050406030204" pitchFamily="18" charset="0"/>
                      </a:rPr>
                      <m:t>𝛾</m:t>
                    </m:r>
                    <m:r>
                      <a:rPr lang="en-US" altLang="zh-TW" b="0" i="1" baseline="0" smtClean="0">
                        <a:latin typeface="Cambria Math" panose="02040503050406030204" pitchFamily="18" charset="0"/>
                      </a:rPr>
                      <m:t>=0</m:t>
                    </m:r>
                  </m:oMath>
                </a14:m>
                <a:r>
                  <a:rPr lang="zh-TW" altLang="en-US" baseline="0" dirty="0"/>
                  <a:t>所以不會發生</a:t>
                </a:r>
                <a:r>
                  <a:rPr lang="en-US" altLang="zh-TW" baseline="0" dirty="0"/>
                  <a:t>impatience</a:t>
                </a:r>
              </a:p>
              <a:p>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r>
                  <a:rPr lang="zh-TW" altLang="en-US" b="0" i="0" baseline="0" dirty="0">
                    <a:latin typeface="Cambria Math" panose="02040503050406030204" pitchFamily="18" charset="0"/>
                  </a:rPr>
                  <a:t>調整</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endParaRPr lang="en-US" altLang="zh-TW" b="0" i="0" baseline="0" dirty="0">
                  <a:latin typeface="Cambria Math" panose="02040503050406030204" pitchFamily="18" charset="0"/>
                </a:endParaRPr>
              </a:p>
              <a:p>
                <a:endParaRPr lang="en-US" altLang="zh-TW" b="0" i="0" baseline="0" dirty="0">
                  <a:latin typeface="Cambria Math" panose="02040503050406030204" pitchFamily="18" charset="0"/>
                </a:endParaRPr>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上升邊少</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en-US" altLang="zh-TW" dirty="0"/>
                  <a:t>HP</a:t>
                </a:r>
                <a:r>
                  <a:rPr lang="zh-TW" altLang="en-US" dirty="0"/>
                  <a:t>與</a:t>
                </a:r>
                <a:r>
                  <a:rPr lang="en-US" altLang="zh-TW" dirty="0"/>
                  <a:t>LP</a:t>
                </a:r>
                <a:r>
                  <a:rPr lang="zh-TW" altLang="en-US" dirty="0"/>
                  <a:t>水平，由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𝛾</m:t>
                    </m:r>
                  </m:oMath>
                </a14:m>
                <a:r>
                  <a:rPr lang="zh-TW" altLang="en-US" b="0" dirty="0"/>
                  <a:t>無關</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n-lt"/>
                  </a:rPr>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但整體微微上升，</a:t>
                </a:r>
                <a:r>
                  <a:rPr lang="en-US" altLang="zh-TW" dirty="0"/>
                  <a:t>HP</a:t>
                </a:r>
                <a:r>
                  <a:rPr lang="zh-TW" altLang="en-US" dirty="0"/>
                  <a:t>不容易進入</a:t>
                </a:r>
                <a:r>
                  <a:rPr lang="en-US" altLang="zh-TW" dirty="0"/>
                  <a:t>block queue</a:t>
                </a:r>
                <a:r>
                  <a:rPr lang="zh-TW" altLang="en-US" dirty="0"/>
                  <a:t>，較慢的</a:t>
                </a:r>
                <a:r>
                  <a:rPr lang="en-US" altLang="zh-TW" dirty="0"/>
                  <a:t>LP</a:t>
                </a:r>
                <a:r>
                  <a:rPr lang="zh-TW" altLang="en-US" dirty="0"/>
                  <a:t>的比例上升</a:t>
                </a:r>
                <a:endParaRPr lang="en-US" altLang="zh-TW" dirty="0"/>
              </a:p>
              <a:p>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整體、</a:t>
                </a:r>
                <a:r>
                  <a:rPr lang="en-US" altLang="zh-TW" baseline="0" dirty="0"/>
                  <a:t>HP</a:t>
                </a:r>
                <a:r>
                  <a:rPr lang="zh-TW" altLang="en-US" baseline="0" dirty="0"/>
                  <a:t>下降，</a:t>
                </a:r>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a:solidFill>
                      <a:schemeClr val="tx1"/>
                    </a:solidFill>
                    <a:latin typeface="+mn-lt"/>
                    <a:ea typeface="+mn-ea"/>
                    <a:cs typeface="+mn-cs"/>
                  </a:rPr>
                  <a:t>使</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r>
                  <a:rPr lang="zh-TW" altLang="en-US" baseline="0" dirty="0"/>
                  <a:t>，導致</a:t>
                </a:r>
                <a:r>
                  <a:rPr lang="en-US" altLang="zh-TW" baseline="0" dirty="0"/>
                  <a:t>LP</a:t>
                </a:r>
                <a:r>
                  <a:rPr lang="zh-TW" altLang="en-US" baseline="0" dirty="0"/>
                  <a:t>上升</a:t>
                </a:r>
                <a:endParaRPr lang="en-US" altLang="zh-TW" sz="1200" b="0" i="0" kern="1200" dirty="0">
                  <a:solidFill>
                    <a:schemeClr val="tx1"/>
                  </a:solidFill>
                  <a:latin typeface="+mn-lt"/>
                  <a:ea typeface="+mn-ea"/>
                  <a:cs typeface="+mn-cs"/>
                </a:endParaRP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a:t>
                </a:r>
                <a:r>
                  <a:rPr lang="zh-TW" altLang="en-US" baseline="0" dirty="0"/>
                  <a:t> 整體、</a:t>
                </a:r>
                <a:r>
                  <a:rPr lang="en-US" altLang="zh-TW" baseline="0" dirty="0"/>
                  <a:t>HP</a:t>
                </a:r>
                <a:r>
                  <a:rPr lang="zh-TW" altLang="en-US" baseline="0" dirty="0"/>
                  <a:t>下降，因為</a:t>
                </a:r>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a:t>
                </a:r>
                <a:endParaRPr lang="en-US" altLang="zh-TW" sz="1100" baseline="0" dirty="0"/>
              </a:p>
              <a:p>
                <a:r>
                  <a:rPr lang="zh-TW" altLang="en-US" sz="1100" baseline="0" dirty="0"/>
                  <a:t>釋放出的系統容量使</a:t>
                </a:r>
                <a:r>
                  <a:rPr lang="en-US" altLang="zh-TW" sz="1100" baseline="0" dirty="0"/>
                  <a:t>LP</a:t>
                </a:r>
                <a:r>
                  <a:rPr lang="zh-TW" altLang="en-US" sz="1100" baseline="0" dirty="0"/>
                  <a:t>有更多容量去服務</a:t>
                </a:r>
                <a:r>
                  <a:rPr lang="zh-TW" altLang="en-US" baseline="0" dirty="0"/>
                  <a:t>，就使</a:t>
                </a:r>
                <a:r>
                  <a:rPr lang="en-US" altLang="zh-TW" baseline="0" dirty="0"/>
                  <a:t>LP</a:t>
                </a:r>
                <a:r>
                  <a:rPr lang="zh-TW" altLang="en-US" baseline="0" dirty="0"/>
                  <a:t>上升</a:t>
                </a:r>
                <a:endParaRPr lang="en-US" altLang="zh-TW" b="0" i="1" dirty="0">
                  <a:latin typeface="Cambria Math" panose="02040503050406030204" pitchFamily="18" charset="0"/>
                </a:endParaRPr>
              </a:p>
              <a:p>
                <a:r>
                  <a:rPr lang="zh-TW" altLang="en-US" b="0" dirty="0"/>
                  <a:t>差距來自於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差距來自於 </a:t>
                </a: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Cambria Math" panose="02040503050406030204" pitchFamily="18" charset="0"/>
                  </a:rPr>
                  <a:t>拉幾個有趣的圖</a:t>
                </a:r>
                <a:endParaRPr lang="en-US" altLang="zh-TW" b="0" i="0"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會呈現水平狀，因為他們只受到</a:t>
                </a:r>
                <a:r>
                  <a:rPr lang="en-US" altLang="zh-TW" dirty="0"/>
                  <a:t>consensus</a:t>
                </a:r>
                <a:r>
                  <a:rPr lang="en-US" altLang="zh-TW" baseline="0" dirty="0"/>
                  <a:t> rate</a:t>
                </a:r>
                <a:r>
                  <a:rPr lang="zh-TW" altLang="en-US" baseline="0" dirty="0"/>
                  <a:t>的影響</a:t>
                </a:r>
                <a:endParaRPr lang="en-US" altLang="zh-TW" baseline="0" dirty="0"/>
              </a:p>
              <a:p>
                <a:r>
                  <a:rPr lang="zh-TW" altLang="en-US" dirty="0"/>
                  <a:t>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的影響，速度較快的</a:t>
                </a:r>
                <a:r>
                  <a:rPr lang="en-US" altLang="zh-TW" dirty="0"/>
                  <a:t>HP</a:t>
                </a:r>
                <a:r>
                  <a:rPr lang="zh-TW" altLang="en-US" dirty="0"/>
                  <a:t>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後，除了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zh-TW" altLang="en-US" dirty="0"/>
                  <a:t>以外幾乎所有的</a:t>
                </a:r>
                <a:r>
                  <a:rPr lang="en-US" altLang="zh-TW" dirty="0"/>
                  <a:t>performance measure</a:t>
                </a:r>
                <a:r>
                  <a:rPr lang="zh-TW" altLang="en-US" dirty="0"/>
                  <a:t>中都可以看到效能提升</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第三點是擴展不耐煩模型，例如共識時間過長也會造成無耐性行為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 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中提出一種非搶占式優先權的區塊鏈交易排隊模型，讓在礦工資源有限的狀況下，比較高低優先權的效能表現</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50</a:t>
            </a:fld>
            <a:endParaRPr lang="zh-TW" altLang="en-US"/>
          </a:p>
        </p:txBody>
      </p:sp>
    </p:spTree>
    <p:extLst>
      <p:ext uri="{BB962C8B-B14F-4D97-AF65-F5344CB8AC3E}">
        <p14:creationId xmlns:p14="http://schemas.microsoft.com/office/powerpoint/2010/main" val="19397992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第一種情境是一種人且沒有</a:t>
            </a:r>
            <a:r>
              <a:rPr lang="en-US" altLang="zh-TW" dirty="0"/>
              <a:t>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第二種情境是兩種人且沒有</a:t>
            </a:r>
            <a:r>
              <a:rPr lang="en-US" altLang="zh-TW" dirty="0"/>
              <a:t>impatience</a:t>
            </a:r>
          </a:p>
          <a:p>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，高優先權的人會排在低優先權的人之前，而低優先權的人排在隊伍最後面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35166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7/2/2025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7/2/2025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7/2/2025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7/2/2025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7/2/2025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7/2/2025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7/2/2025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7/2/2025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7/2/2025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7/2/2025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7/2/2025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7/2/2025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0.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9693D-2BA6-DA58-3EDC-BEA08F91D3D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1EBEE927-BD9F-EA52-1E9A-3C4D87390D04}"/>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6B751674-79E6-2B76-FC10-EF503B31D7D1}"/>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26" name="圖片 25">
            <a:extLst>
              <a:ext uri="{FF2B5EF4-FFF2-40B4-BE49-F238E27FC236}">
                <a16:creationId xmlns:a16="http://schemas.microsoft.com/office/drawing/2014/main" id="{F5A57FA7-0863-3E25-19AF-07330AAE6E1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6FECA2B3-F8D4-40AC-DA42-10A7055D52DD}"/>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1E14F1E1-DEC4-7B62-F093-6FCF6AB08BF8}"/>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7851E1AA-C122-73E3-224B-A55761BA603E}"/>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CD849FBD-CE91-A63D-52F7-424D509BB3C0}"/>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9BB1D6DD-4290-35FF-CE40-4B8A7EBA1153}"/>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56FB6056-1A97-79B0-EE4B-961656A2A050}"/>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27E1B413-2B66-C1C9-2A0C-35AE77508C62}"/>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085A779E-1275-2800-B4BE-AB44F009E6AA}"/>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C93E5212-4985-6DB4-E5E4-2C97C592A911}"/>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82470D20-36B4-1264-1C15-0B01C908C21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E04C85F-A16A-155A-DFCA-20A74FDC21F5}"/>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BB89242C-9046-8AB8-22F5-4674DB470260}"/>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1B06A5DF-194A-DE35-B6F2-BF302403E7DD}"/>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EB23BE59-2CB7-23B4-E76E-5A3D7F6B6075}"/>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07DC1C3-28D9-9786-23DA-DB01AA67E65C}"/>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BF18130D-B646-FE08-E4E8-D73A788706FD}"/>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36E53C6A-164A-9BBE-622B-57C3864712A0}"/>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0013C948-D49B-3A36-9686-52340A66823E}"/>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8778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b="-10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18</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zh-TW" altLang="en-US"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a:t>
                </a:r>
                <a:r>
                  <a:rPr lang="en-US" altLang="zh-TW" sz="2000" dirty="0">
                    <a:solidFill>
                      <a:schemeClr val="tx1">
                        <a:lumMod val="75000"/>
                        <a:lumOff val="25000"/>
                      </a:schemeClr>
                    </a:solidFill>
                  </a:rPr>
                  <a:t>channel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686" b="-192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33</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00212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892034098"/>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4516</TotalTime>
  <Words>5523</Words>
  <Application>Microsoft Office PowerPoint</Application>
  <PresentationFormat>寬螢幕</PresentationFormat>
  <Paragraphs>770</Paragraphs>
  <Slides>54</Slides>
  <Notes>53</Notes>
  <HiddenSlides>4</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 – Scenario 1</vt:lpstr>
      <vt:lpstr>System Model – Scenario 2</vt:lpstr>
      <vt:lpstr>System Model – Scenario 3</vt:lpstr>
      <vt:lpstr>System Model – Scenario 4</vt:lpstr>
      <vt:lpstr>System Model</vt:lpstr>
      <vt:lpstr>Outline</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154</cp:revision>
  <cp:lastPrinted>2025-06-24T04:58:13Z</cp:lastPrinted>
  <dcterms:created xsi:type="dcterms:W3CDTF">2025-06-17T05:44:59Z</dcterms:created>
  <dcterms:modified xsi:type="dcterms:W3CDTF">2025-07-02T13:26:18Z</dcterms:modified>
</cp:coreProperties>
</file>